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6"/>
  </p:notesMasterIdLst>
  <p:handoutMasterIdLst>
    <p:handoutMasterId r:id="rId27"/>
  </p:handoutMasterIdLst>
  <p:sldIdLst>
    <p:sldId id="256" r:id="rId5"/>
    <p:sldId id="917" r:id="rId6"/>
    <p:sldId id="915" r:id="rId7"/>
    <p:sldId id="918" r:id="rId8"/>
    <p:sldId id="923" r:id="rId9"/>
    <p:sldId id="919" r:id="rId10"/>
    <p:sldId id="934" r:id="rId11"/>
    <p:sldId id="933" r:id="rId12"/>
    <p:sldId id="932" r:id="rId13"/>
    <p:sldId id="931" r:id="rId14"/>
    <p:sldId id="929" r:id="rId15"/>
    <p:sldId id="930" r:id="rId16"/>
    <p:sldId id="920" r:id="rId17"/>
    <p:sldId id="927" r:id="rId18"/>
    <p:sldId id="928" r:id="rId19"/>
    <p:sldId id="921" r:id="rId20"/>
    <p:sldId id="925" r:id="rId21"/>
    <p:sldId id="926" r:id="rId22"/>
    <p:sldId id="924" r:id="rId23"/>
    <p:sldId id="922" r:id="rId24"/>
    <p:sldId id="261" r:id="rId25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28"/>
    </p:embeddedFont>
    <p:embeddedFont>
      <p:font typeface="경기천년제목 Bold" panose="02020803020101020101" pitchFamily="18" charset="-127"/>
      <p:bold r:id="rId29"/>
    </p:embeddedFont>
    <p:embeddedFont>
      <p:font typeface="경기천년제목 Light" panose="02020403020101020101" pitchFamily="18" charset="-127"/>
      <p:regular r:id="rId30"/>
    </p:embeddedFont>
    <p:embeddedFont>
      <p:font typeface="경기천년제목 Medium" panose="02020603020101020101" pitchFamily="18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696" autoAdjust="0"/>
  </p:normalViewPr>
  <p:slideViewPr>
    <p:cSldViewPr snapToGrid="0" showGuides="1">
      <p:cViewPr varScale="1">
        <p:scale>
          <a:sx n="152" d="100"/>
          <a:sy n="152" d="100"/>
        </p:scale>
        <p:origin x="1098" y="13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0024-AB92-6BA4-C552-9C5072E5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1BAFC-4B41-0FDE-7715-23252A411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1F6622-5FD9-5322-7661-1EF0AEFE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8DF5-0052-2B0B-5CEA-9A029A30F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70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EFCA-38B8-65E5-A455-067A7EBF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C92A1B-F673-DBDA-C49B-BC98D99A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50A7D5-F359-D994-9F40-F63AA9808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BDE45-1C1E-A4BD-EA52-4CC6DBCAD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5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A11A-EF96-10A6-E53E-276A69DA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794AE3-0DFE-DEE2-B80F-BEEA2045A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746626-0F13-3EFC-609C-72B53CFE0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81540-80E5-3490-7EC5-9D31E06CC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5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B38F-855B-C942-4EC4-CCF57F76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AF1A4-7A06-714E-6822-B0FA791D5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5E7F68-CAEA-617C-3FF9-040A8C23A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502A6-B3D2-93E2-1844-FAA6D9AFC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04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ower.larc.nasa.gov/data-access-viewe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re.jrc.ec.europa.eu/pvg_tools/en/" TargetMode="External"/><Relationship Id="rId4" Type="http://schemas.openxmlformats.org/officeDocument/2006/relationships/hyperlink" Target="https://globalsolaratlas.info/global-pv-potential-stud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18A03-FFE4-9B9E-449C-54C4270E8049}"/>
              </a:ext>
            </a:extLst>
          </p:cNvPr>
          <p:cNvSpPr/>
          <p:nvPr/>
        </p:nvSpPr>
        <p:spPr>
          <a:xfrm>
            <a:off x="1052014" y="423683"/>
            <a:ext cx="9223571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이론적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기술적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시장 한 슬라이드씩</a:t>
            </a:r>
            <a:endParaRPr lang="en-US" altLang="ko-KR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수치 차이에 대한 이유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정보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등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)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E10D0A-26BF-E90E-44BE-F18B1E53A835}"/>
              </a:ext>
            </a:extLst>
          </p:cNvPr>
          <p:cNvSpPr/>
          <p:nvPr/>
        </p:nvSpPr>
        <p:spPr>
          <a:xfrm>
            <a:off x="182244" y="1484687"/>
            <a:ext cx="3635375" cy="4969027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2DFA-FADE-7063-5F7D-304A29101E5A}"/>
              </a:ext>
            </a:extLst>
          </p:cNvPr>
          <p:cNvSpPr txBox="1"/>
          <p:nvPr/>
        </p:nvSpPr>
        <p:spPr>
          <a:xfrm>
            <a:off x="181884" y="3616652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612556" y="4931078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639962" y="5328852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5430424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588972" y="5804616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4133802"/>
            <a:ext cx="1928856" cy="5863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98C17E-7CBC-2F2C-8C6C-1D580E20FD49}"/>
              </a:ext>
            </a:extLst>
          </p:cNvPr>
          <p:cNvSpPr/>
          <p:nvPr/>
        </p:nvSpPr>
        <p:spPr>
          <a:xfrm>
            <a:off x="181885" y="1484687"/>
            <a:ext cx="3635374" cy="2102424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35976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 기후플랫폼에서 분석한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연구에는 에너지기술연구원의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AC39-3ED1-2FA8-A7BB-EE48351E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BCD47-6C52-9B07-2D9C-CD53676D842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AB28A-BE6C-A5A4-5715-DBF5AE75B54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1C77BB-FEB4-2551-63B2-D60BE6ED3378}"/>
              </a:ext>
            </a:extLst>
          </p:cNvPr>
          <p:cNvSpPr/>
          <p:nvPr/>
        </p:nvSpPr>
        <p:spPr>
          <a:xfrm>
            <a:off x="185247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8B7F0A9C-ED02-D06E-933F-A533358B21D6}"/>
              </a:ext>
            </a:extLst>
          </p:cNvPr>
          <p:cNvSpPr/>
          <p:nvPr/>
        </p:nvSpPr>
        <p:spPr>
          <a:xfrm>
            <a:off x="883707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905D8-C7EA-62D5-F0AF-58A3273BBC1A}"/>
              </a:ext>
            </a:extLst>
          </p:cNvPr>
          <p:cNvSpPr txBox="1"/>
          <p:nvPr/>
        </p:nvSpPr>
        <p:spPr>
          <a:xfrm>
            <a:off x="819459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291877-5D60-066E-3B86-F3CB7DE82477}"/>
              </a:ext>
            </a:extLst>
          </p:cNvPr>
          <p:cNvSpPr txBox="1"/>
          <p:nvPr/>
        </p:nvSpPr>
        <p:spPr>
          <a:xfrm>
            <a:off x="200653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73C854-EBC3-E5F2-D6C8-D6410BE75781}"/>
              </a:ext>
            </a:extLst>
          </p:cNvPr>
          <p:cNvGrpSpPr/>
          <p:nvPr/>
        </p:nvGrpSpPr>
        <p:grpSpPr>
          <a:xfrm>
            <a:off x="958985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C751A8-4381-4C3B-666B-C749C19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CAACD1-71BB-E68F-1069-0C4C8C40E5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409DD2-65A5-BC4A-AAE8-95887777ABC8}"/>
              </a:ext>
            </a:extLst>
          </p:cNvPr>
          <p:cNvGrpSpPr/>
          <p:nvPr/>
        </p:nvGrpSpPr>
        <p:grpSpPr>
          <a:xfrm>
            <a:off x="986391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9A2B41C-5BF1-7813-311F-B480F697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CE27BE-1BEB-1706-6B96-C85CB0D85641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156FC04-E0E6-3A4E-7C09-662F46C3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870297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5DBF8-5811-E281-FD7E-7D97426DC3A4}"/>
              </a:ext>
            </a:extLst>
          </p:cNvPr>
          <p:cNvGrpSpPr/>
          <p:nvPr/>
        </p:nvGrpSpPr>
        <p:grpSpPr>
          <a:xfrm>
            <a:off x="935401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F1FE83-F1EB-88C1-183B-E6397BF4AB2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762E3B0-77ED-4174-AC65-2747AF64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A5C07E-F4E9-8CB4-D148-D8AF4227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747DDFFA-98A6-434E-2721-291CCD43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0" y="2207239"/>
            <a:ext cx="3755502" cy="8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AEB9-5C3E-FA32-10EA-98C1604F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580E8-F561-612D-29DD-68B54D75018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8347-57D7-C6D2-6909-D6B14C4B07A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C9E56-8E13-063A-C089-D0E90BAB8455}"/>
              </a:ext>
            </a:extLst>
          </p:cNvPr>
          <p:cNvSpPr/>
          <p:nvPr/>
        </p:nvSpPr>
        <p:spPr>
          <a:xfrm>
            <a:off x="177401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사각형: 둥근 모서리 16">
            <a:extLst>
              <a:ext uri="{FF2B5EF4-FFF2-40B4-BE49-F238E27FC236}">
                <a16:creationId xmlns:a16="http://schemas.microsoft.com/office/drawing/2014/main" id="{F1652DF7-1F4B-EF41-3258-65810CCCDE15}"/>
              </a:ext>
            </a:extLst>
          </p:cNvPr>
          <p:cNvSpPr/>
          <p:nvPr/>
        </p:nvSpPr>
        <p:spPr>
          <a:xfrm>
            <a:off x="532435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504FB-ED55-843A-EDA1-AB4FC3AE3FEF}"/>
              </a:ext>
            </a:extLst>
          </p:cNvPr>
          <p:cNvSpPr txBox="1"/>
          <p:nvPr/>
        </p:nvSpPr>
        <p:spPr>
          <a:xfrm>
            <a:off x="468187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F1A4A-8788-F212-4F17-6A352D550FA5}"/>
              </a:ext>
            </a:extLst>
          </p:cNvPr>
          <p:cNvSpPr txBox="1"/>
          <p:nvPr/>
        </p:nvSpPr>
        <p:spPr>
          <a:xfrm>
            <a:off x="177041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1BF062-F832-F0D0-21A4-5657784C045D}"/>
              </a:ext>
            </a:extLst>
          </p:cNvPr>
          <p:cNvGrpSpPr/>
          <p:nvPr/>
        </p:nvGrpSpPr>
        <p:grpSpPr>
          <a:xfrm>
            <a:off x="607713" y="3379753"/>
            <a:ext cx="2748221" cy="273362"/>
            <a:chOff x="612556" y="3379753"/>
            <a:chExt cx="2748221" cy="273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214F43-26D8-1498-CFEA-6E8B7063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C2F76-C3A6-F00F-735D-C7C71E4E90E7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68F09-C26C-820B-16ED-993B5EE7267C}"/>
              </a:ext>
            </a:extLst>
          </p:cNvPr>
          <p:cNvGrpSpPr/>
          <p:nvPr/>
        </p:nvGrpSpPr>
        <p:grpSpPr>
          <a:xfrm>
            <a:off x="635119" y="3777527"/>
            <a:ext cx="3139558" cy="301135"/>
            <a:chOff x="656761" y="3747138"/>
            <a:chExt cx="3139558" cy="3011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651232-766F-F7D2-0D62-FB39FD58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23CC25-B1C7-F7F3-73EC-6DDBDB9ECD3D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92A4E68-D7F4-DEE8-A168-304466C2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19025" y="3879099"/>
            <a:ext cx="65404" cy="15178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B607EA-78B0-3658-533D-E63CCF3F6EDF}"/>
              </a:ext>
            </a:extLst>
          </p:cNvPr>
          <p:cNvGrpSpPr/>
          <p:nvPr/>
        </p:nvGrpSpPr>
        <p:grpSpPr>
          <a:xfrm>
            <a:off x="584129" y="4253291"/>
            <a:ext cx="2771805" cy="261610"/>
            <a:chOff x="588972" y="4409750"/>
            <a:chExt cx="2771805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A8F0-03E5-8E1D-5172-BF9FCBF60D35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A48BAA-10E5-939A-C0F8-B1258D68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6D091F3-8526-1D90-166C-5596B551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799D8CC-EED6-7E3D-8554-34D4DBF1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77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9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CC170-98D0-CB9A-6430-F7C198156F10}"/>
              </a:ext>
            </a:extLst>
          </p:cNvPr>
          <p:cNvSpPr/>
          <p:nvPr/>
        </p:nvSpPr>
        <p:spPr>
          <a:xfrm>
            <a:off x="7053349" y="7959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도생도 어느 정보를 썼는지 확인 할 것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0FA5-5A6C-133A-C4E1-CEFFAABC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46547-168F-7F9D-A2F6-4FAD7A3CDBB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기술적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9DAE7-A3CF-2524-3206-0A75C6E5E6B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168F4-8635-B982-D820-6ECFA0875877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ADC8C174-4C74-1A5D-4E60-8DE346E0B10E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1C587-C96D-9327-00D7-AB19C69D8C0D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0E2C3-E5E9-ACAB-F880-6EF77E56B008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1CFB2143-3D9F-EA73-EE84-E532E666AE48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303C-56E2-9E8D-2857-C3C5B0EF8CE4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7C0C-8D0A-9A5F-D443-A60A4E7905D1}"/>
              </a:ext>
            </a:extLst>
          </p:cNvPr>
          <p:cNvSpPr/>
          <p:nvPr/>
        </p:nvSpPr>
        <p:spPr>
          <a:xfrm>
            <a:off x="2881308" y="259368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차이점에 대한 이유</a:t>
            </a:r>
          </a:p>
        </p:txBody>
      </p:sp>
    </p:spTree>
    <p:extLst>
      <p:ext uri="{BB962C8B-B14F-4D97-AF65-F5344CB8AC3E}">
        <p14:creationId xmlns:p14="http://schemas.microsoft.com/office/powerpoint/2010/main" val="315263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22F-60E8-008E-A8AF-5EE8FEF5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F62EF-C503-2955-02D2-81A80A00797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시장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A23ED-FA53-9338-2E42-A7FEDD7D54E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9CBCFD-7BA0-6AB6-A8C9-5C91ED957DA1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8228773B-FAEB-A140-7828-5B60EBA91302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79A91-5492-AFD7-F1FA-F95B199F1BF3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41209-5277-ACCB-DD4A-CFA6007BDAD2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C212015C-B530-2140-80C2-FC2021D7023E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627EF-8DF6-0F4D-B79B-D312F60D415A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2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3297F-414C-2343-BDBE-738619828B5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45AF3985-77E4-79C6-4EED-1815D0356B0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1519-529B-6924-CEAB-4B1118F6A6D4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A639C5-FC47-5410-4A94-B1B1657853D9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B45CEFC6-360D-9302-B112-FD572B2AEDE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7DB6-71DC-5732-CF8B-23FC49C7CF81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7A8BE8-60B5-E873-0098-443743791A34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1AC90E60-C853-FDE4-3622-6724C010238A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D35842-2877-3755-630C-D485869A1B7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D1DC94-83EB-509A-A02D-12F201568493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CBB02597-95CB-12E8-3E6D-70798692D382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2C9A5-CDE2-3B7F-6F1B-10CD379DFC9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B0EB-4FAD-0635-0ED0-FCA08F944A2C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2FB70419-704E-C470-A541-7E11349823E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4218C-07CE-C5D2-8489-3F0F0D3B65A4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34ADC7-4A21-6287-00F0-38E59A6A65B7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804CF3A9-92EE-E2E9-EAAF-6B966F0A4A57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49883-5FCC-8DCA-245F-0D2B91945BA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8AF7F-326D-71D5-6C97-15B68EED316C}"/>
              </a:ext>
            </a:extLst>
          </p:cNvPr>
          <p:cNvSpPr txBox="1"/>
          <p:nvPr/>
        </p:nvSpPr>
        <p:spPr>
          <a:xfrm>
            <a:off x="1409283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30CCC-80B7-3BB9-F1EF-766AB83168A3}"/>
              </a:ext>
            </a:extLst>
          </p:cNvPr>
          <p:cNvSpPr txBox="1"/>
          <p:nvPr/>
        </p:nvSpPr>
        <p:spPr>
          <a:xfrm>
            <a:off x="281940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26216-9E8B-9297-8AB2-B0AC469C0DD4}"/>
              </a:ext>
            </a:extLst>
          </p:cNvPr>
          <p:cNvSpPr txBox="1"/>
          <p:nvPr/>
        </p:nvSpPr>
        <p:spPr>
          <a:xfrm>
            <a:off x="5869239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75818-CE8C-F7B3-EDE0-4540116EF67B}"/>
              </a:ext>
            </a:extLst>
          </p:cNvPr>
          <p:cNvSpPr txBox="1"/>
          <p:nvPr/>
        </p:nvSpPr>
        <p:spPr>
          <a:xfrm>
            <a:off x="10617813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04B9-A46A-CF57-E7D1-8D5ED82B750D}"/>
              </a:ext>
            </a:extLst>
          </p:cNvPr>
          <p:cNvSpPr txBox="1"/>
          <p:nvPr/>
        </p:nvSpPr>
        <p:spPr>
          <a:xfrm>
            <a:off x="5043287" y="3383618"/>
            <a:ext cx="44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4BC9-D3BE-ED32-BB6B-9CB91F1AEB48}"/>
              </a:ext>
            </a:extLst>
          </p:cNvPr>
          <p:cNvSpPr txBox="1"/>
          <p:nvPr/>
        </p:nvSpPr>
        <p:spPr>
          <a:xfrm>
            <a:off x="7273160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인구밀도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시군별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기후변화 대응을 위해 지속가능한 재생에너지를 적극 활용해야 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재생에너지는 태양광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 등 다양하게 존재함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전세계적으로 수력과 풍력이 많은 비중을 차지하는 것에 비해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경우 자연 조건상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에너지를 활용하는 것이 가장 적합함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 발전량은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국내 전체 재생에너지 발전량의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62.5%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C83AD5-EA40-ED92-2F6F-3114F7D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" y="3462671"/>
            <a:ext cx="5078077" cy="30655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D9F287-47CB-F026-4368-D75246A6ED1A}"/>
              </a:ext>
            </a:extLst>
          </p:cNvPr>
          <p:cNvSpPr/>
          <p:nvPr/>
        </p:nvSpPr>
        <p:spPr>
          <a:xfrm>
            <a:off x="6314879" y="1050806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주장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현황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잠재량이란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11171555" cy="22872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 에너지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105790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해당 지역에 재생에너지의 총량을 의미함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잠재량은 일사량이 높은 곳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 잠재량은 풍력밀도가 높은 지역에 많음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태양과 가까운 적도 지방에 가까울수록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일사량이 높아지고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이에 따라 태양광 잠재량도 높아짐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태양광발전이란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태양광을 흡수하여 기전력을 발생시키는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광전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효과를 이용하여 태양광 에너지를 직접 전기에너지로 변환시키는 발전방식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8DF59-363D-2317-C821-ECE07FBE8FF2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법적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학문적 정의</a:t>
            </a:r>
            <a:endParaRPr lang="en-US" altLang="ko-K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아는 내용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x)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97D4D-12EE-592C-3308-E62C34666BBB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저번에 활용한 슬라이드</a:t>
            </a:r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97D357-D2A2-17CC-809B-3183166C9586}"/>
              </a:ext>
            </a:extLst>
          </p:cNvPr>
          <p:cNvSpPr/>
          <p:nvPr/>
        </p:nvSpPr>
        <p:spPr>
          <a:xfrm>
            <a:off x="1766593" y="3648245"/>
            <a:ext cx="2640307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그림 추가</a:t>
            </a:r>
          </a:p>
        </p:txBody>
      </p:sp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460409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0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재생에너지원의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행정구역별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6761705" y="6496722"/>
            <a:ext cx="398163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8"/>
            <a:ext cx="11472838" cy="1125162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114724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두 곳에서 </a:t>
            </a:r>
            <a:r>
              <a:rPr lang="ko-KR" altLang="en-US" sz="20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재생에너지의 </a:t>
            </a:r>
            <a:r>
              <a:rPr lang="ko-KR" altLang="en-US" sz="20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20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분석결과 제공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좌측 그래프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시군구별로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7" y="3388382"/>
            <a:ext cx="3343861" cy="30161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0D78D2-A8EB-6341-A223-BB0A21C87978}"/>
              </a:ext>
            </a:extLst>
          </p:cNvPr>
          <p:cNvSpPr txBox="1"/>
          <p:nvPr/>
        </p:nvSpPr>
        <p:spPr>
          <a:xfrm>
            <a:off x="604339" y="6420525"/>
            <a:ext cx="41013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05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https://kier-solar.org/user/potential/energy</a:t>
            </a: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9D10F-AE4E-43DC-8E94-23A505C9852C}"/>
              </a:ext>
            </a:extLst>
          </p:cNvPr>
          <p:cNvSpPr txBox="1"/>
          <p:nvPr/>
        </p:nvSpPr>
        <p:spPr>
          <a:xfrm>
            <a:off x="1506376" y="3857752"/>
            <a:ext cx="35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선행연구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579514"/>
              </p:ext>
            </p:extLst>
          </p:nvPr>
        </p:nvGraphicFramePr>
        <p:xfrm>
          <a:off x="537278" y="4058936"/>
          <a:ext cx="8328070" cy="3154680"/>
        </p:xfrm>
        <a:graphic>
          <a:graphicData uri="http://schemas.openxmlformats.org/drawingml/2006/table">
            <a:tbl>
              <a:tblPr/>
              <a:tblGrid>
                <a:gridCol w="649023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117094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117093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117093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117093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3210674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논문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지역 범위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 방법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입지 기반 분석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구분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 없음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구분</a:t>
                      </a:r>
                    </a:p>
                  </a:txBody>
                  <a:tcPr anchor="ctr"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행정구역별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국토이용 현황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2023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기준 도로명 주소 건물 데이터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 가정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95.16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87.33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태양광 설치시 필요면적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아래와 같이 지목별로 달리 적용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10m</a:t>
                      </a:r>
                      <a:r>
                        <a:rPr lang="en-US" altLang="ko-KR" sz="900" strike="noStrike" baseline="30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 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답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과수원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목장용지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수도용지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염전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임야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구거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),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10m</a:t>
                      </a:r>
                      <a:r>
                        <a:rPr lang="en-US" altLang="ko-KR" sz="900" strike="noStrike" baseline="30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 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양어장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주차장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체육용지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사적지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유원지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km/300kW 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도로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제방 하천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철도용지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6.7m</a:t>
                      </a:r>
                      <a:r>
                        <a:rPr lang="en-US" altLang="ko-KR" sz="900" strike="noStrike" baseline="30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 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9AE6C2E3-C0A1-D36D-128F-5173A54A050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DE11F0-D7E5-E1B6-8EF3-7FB51A49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2437"/>
              </p:ext>
            </p:extLst>
          </p:nvPr>
        </p:nvGraphicFramePr>
        <p:xfrm>
          <a:off x="9840678" y="3875988"/>
          <a:ext cx="3736097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기후플랫폼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431DA6-A506-9172-DBF1-E11C1ED0FD1E}"/>
              </a:ext>
            </a:extLst>
          </p:cNvPr>
          <p:cNvSpPr txBox="1"/>
          <p:nvPr/>
        </p:nvSpPr>
        <p:spPr>
          <a:xfrm>
            <a:off x="2138815" y="-93072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https://kier-solar.org/user/potential/energy</a:t>
            </a:r>
          </a:p>
        </p:txBody>
      </p:sp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9534</TotalTime>
  <Words>1815</Words>
  <Application>Microsoft Office PowerPoint</Application>
  <PresentationFormat>와이드스크린</PresentationFormat>
  <Paragraphs>402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21</vt:i4>
      </vt:variant>
    </vt:vector>
  </HeadingPairs>
  <TitlesOfParts>
    <vt:vector size="32" baseType="lpstr">
      <vt:lpstr>경기천년제목 Medium</vt:lpstr>
      <vt:lpstr>Wingdings</vt:lpstr>
      <vt:lpstr>KoPub돋움체 Medium</vt:lpstr>
      <vt:lpstr>Arial</vt:lpstr>
      <vt:lpstr>맑은 고딕</vt:lpstr>
      <vt:lpstr>경기천년제목 Bold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94</cp:revision>
  <dcterms:created xsi:type="dcterms:W3CDTF">2023-12-12T09:29:53Z</dcterms:created>
  <dcterms:modified xsi:type="dcterms:W3CDTF">2025-05-26T09:27:06Z</dcterms:modified>
</cp:coreProperties>
</file>